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eatherbooktypeembellishgld.pdf" descr="leatherbooktypeembellishgl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3100" y="4775200"/>
            <a:ext cx="195662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825500" y="1879600"/>
            <a:ext cx="11836400" cy="26035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8000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5500" y="5346700"/>
            <a:ext cx="11836400" cy="18542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65899" y="9029699"/>
            <a:ext cx="342901" cy="355601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50000"/>
            <a:ext cx="10464800" cy="558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6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92600"/>
            <a:ext cx="10464800" cy="673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 i="1"/>
            </a:lvl1pPr>
          </a:lstStyle>
          <a:p>
            <a:r>
              <a:t>“Type a quote here.” 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s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08150108_3243x2163.jpeg"/>
          <p:cNvSpPr>
            <a:spLocks noGrp="1"/>
          </p:cNvSpPr>
          <p:nvPr>
            <p:ph type="pic" idx="13"/>
          </p:nvPr>
        </p:nvSpPr>
        <p:spPr>
          <a:xfrm>
            <a:off x="749300" y="812800"/>
            <a:ext cx="11480800" cy="6223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762000" y="7035800"/>
            <a:ext cx="11480800" cy="1346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8382000"/>
            <a:ext cx="11480800" cy="952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600" i="1"/>
            </a:lvl1pPr>
            <a:lvl2pPr marL="0" indent="0" algn="ctr">
              <a:spcBef>
                <a:spcPts val="0"/>
              </a:spcBef>
              <a:buSzTx/>
              <a:buNone/>
              <a:defRPr sz="3600" i="1"/>
            </a:lvl2pPr>
            <a:lvl3pPr marL="0" indent="0" algn="ctr">
              <a:spcBef>
                <a:spcPts val="0"/>
              </a:spcBef>
              <a:buSzTx/>
              <a:buNone/>
              <a:defRPr sz="3600" i="1"/>
            </a:lvl3pPr>
            <a:lvl4pPr marL="0" indent="0" algn="ctr">
              <a:spcBef>
                <a:spcPts val="0"/>
              </a:spcBef>
              <a:buSzTx/>
              <a:buNone/>
              <a:defRPr sz="3600" i="1"/>
            </a:lvl4pPr>
            <a:lvl5pPr marL="0" indent="0" algn="ctr">
              <a:spcBef>
                <a:spcPts val="0"/>
              </a:spcBef>
              <a:buSzTx/>
              <a:buNone/>
              <a:defRPr sz="36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143999"/>
            <a:ext cx="342901" cy="355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762000" y="3606800"/>
            <a:ext cx="11480800" cy="254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016999"/>
            <a:ext cx="342901" cy="355601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eatherbooktypeembellishgry.pdf" descr="leatherbooktypeembellishgr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6906" y="5083509"/>
            <a:ext cx="1956621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108150108_3243x2163.jpeg"/>
          <p:cNvSpPr>
            <a:spLocks noGrp="1"/>
          </p:cNvSpPr>
          <p:nvPr>
            <p:ph type="pic" sz="half" idx="13"/>
          </p:nvPr>
        </p:nvSpPr>
        <p:spPr>
          <a:xfrm>
            <a:off x="7121230" y="1586868"/>
            <a:ext cx="5105401" cy="6807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431800" y="1600200"/>
            <a:ext cx="6477000" cy="3175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1800" y="5715000"/>
            <a:ext cx="6464300" cy="267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i="1"/>
            </a:lvl1pPr>
            <a:lvl2pPr marL="0" indent="0" algn="ctr">
              <a:spcBef>
                <a:spcPts val="0"/>
              </a:spcBef>
              <a:buSzTx/>
              <a:buNone/>
              <a:defRPr sz="3600" i="1"/>
            </a:lvl2pPr>
            <a:lvl3pPr marL="0" indent="0" algn="ctr">
              <a:spcBef>
                <a:spcPts val="0"/>
              </a:spcBef>
              <a:buSzTx/>
              <a:buNone/>
              <a:defRPr sz="3600" i="1"/>
            </a:lvl3pPr>
            <a:lvl4pPr marL="0" indent="0" algn="ctr">
              <a:spcBef>
                <a:spcPts val="0"/>
              </a:spcBef>
              <a:buSzTx/>
              <a:buNone/>
              <a:defRPr sz="3600" i="1"/>
            </a:lvl4pPr>
            <a:lvl5pPr marL="0" indent="0" algn="ctr">
              <a:spcBef>
                <a:spcPts val="0"/>
              </a:spcBef>
              <a:buSzTx/>
              <a:buNone/>
              <a:defRPr sz="36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108150108_3243x2163.jpeg"/>
          <p:cNvSpPr>
            <a:spLocks noGrp="1"/>
          </p:cNvSpPr>
          <p:nvPr>
            <p:ph type="pic" sz="half" idx="13"/>
          </p:nvPr>
        </p:nvSpPr>
        <p:spPr>
          <a:xfrm>
            <a:off x="6870700" y="2362200"/>
            <a:ext cx="5359400" cy="6413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>
            <a:spLocks noGrp="1"/>
          </p:cNvSpPr>
          <p:nvPr>
            <p:ph type="pic" idx="13"/>
          </p:nvPr>
        </p:nvSpPr>
        <p:spPr>
          <a:xfrm>
            <a:off x="787400" y="723900"/>
            <a:ext cx="6324600" cy="817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sz="quarter" idx="14"/>
          </p:nvPr>
        </p:nvSpPr>
        <p:spPr>
          <a:xfrm>
            <a:off x="7396540" y="723900"/>
            <a:ext cx="4800601" cy="347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Image"/>
          <p:cNvSpPr>
            <a:spLocks noGrp="1"/>
          </p:cNvSpPr>
          <p:nvPr>
            <p:ph type="pic" sz="quarter" idx="15"/>
          </p:nvPr>
        </p:nvSpPr>
        <p:spPr>
          <a:xfrm>
            <a:off x="7396540" y="4508617"/>
            <a:ext cx="48133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723900"/>
            <a:ext cx="11480800" cy="829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0169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ttps:/www.wlwv.k12.or.us/cms/lib/OR01001812/Centricity/Domain/1338/WEBQUEST%20-%20Photosynthesis%20Virtual%20Labs_NM_NEW.pdfernhighlands.org/cms/lib5/NJ01000179/Centricity/Domain/38/photosynthesis-virtual-labs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northernhighlands.org/cms/lib5/NJ01000179/Centricity/Domain/38/photosynthesis-virtual-labs.pdf" TargetMode="External"/><Relationship Id="rId4" Type="http://schemas.openxmlformats.org/officeDocument/2006/relationships/hyperlink" Target="https://www.saultschools.org/cms/lib/MI17000143/Centricity/Domain/222/Photosynthesis%20Virtual%20Lab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gobio.weebly.com/uploads/3/2/3/9/3239894/bacterial-transformation-lab-6a-virtual-lab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video.esc4.net/video/assets/Science/Biology/Gateway%20Resources/cell%20homeostasis%20virtual%20lab%20-%20activity/index.html" TargetMode="External"/><Relationship Id="rId4" Type="http://schemas.openxmlformats.org/officeDocument/2006/relationships/hyperlink" Target="http://glencoe.mheducation.com/sites/dl/free/0078695104/383946/BL_10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lencoe.mheducation.com/sites/dl/free/0078802849/383930/BL_1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biologycorner.com/worksheets/enzyme-lab-virtual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column/whats-going-on-in-this-graph?fbclid=IwAR3T6-0bwDPBmuQsXY1pFuYcuBgsb8uPn3g_c9sxljbDfSczl6Dmnmr_OgI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ocs.google.com/document/d/1wVIvasK_4spVF4HFMbrv4KpLiXuwriM4eOhyAm5nMRI/edi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phillippe@marion.k12.in.u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mmcgrail@nd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eencastify.co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hyperlink" Target="http://www.phschool.com/science/biology_place/labbench/index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hyperlink" Target="http://www.classzone.com/cz/books/bio_07/resources/htmls/virtual_labs/virtualLab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" descr="Image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108530" y="1574168"/>
            <a:ext cx="5143501" cy="6845301"/>
          </a:xfrm>
          <a:prstGeom prst="rect">
            <a:avLst/>
          </a:prstGeom>
        </p:spPr>
      </p:pic>
      <p:sp>
        <p:nvSpPr>
          <p:cNvPr id="122" name="E-Lear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E-Learning</a:t>
            </a:r>
          </a:p>
        </p:txBody>
      </p:sp>
      <p:sp>
        <p:nvSpPr>
          <p:cNvPr id="123" name="Resources for Teaching and Learning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Resources for Teaching and Learning</a:t>
            </a:r>
          </a:p>
          <a:p>
            <a:endParaRPr/>
          </a:p>
          <a:p>
            <a:r>
              <a:t>Ideas for Review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hotosynthesis:…"/>
          <p:cNvSpPr/>
          <p:nvPr/>
        </p:nvSpPr>
        <p:spPr>
          <a:xfrm>
            <a:off x="2726878" y="3843858"/>
            <a:ext cx="7102278" cy="258321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2EBDB"/>
                </a:solidFill>
              </a:defRPr>
            </a:pPr>
            <a:r>
              <a:t>Photosynthesis: </a:t>
            </a:r>
          </a:p>
          <a:p>
            <a:pPr>
              <a:defRPr sz="3200">
                <a:solidFill>
                  <a:srgbClr val="F2EBDB"/>
                </a:solidFill>
              </a:defRPr>
            </a:pPr>
            <a:r>
              <a:t> </a:t>
            </a:r>
            <a:r>
              <a:rPr u="sng">
                <a:hlinkClick r:id="rId3"/>
              </a:rPr>
              <a:t>https://www.wlwv.k12.or.us/cms/lib/OR01001812/Centricity/Domain/1338/WEBQUEST%20-%20Photosynthesis%20Virtual%20Labs_NM_NEW.pdf</a:t>
            </a:r>
            <a:endParaRPr>
              <a:solidFill>
                <a:srgbClr val="000000"/>
              </a:solidFill>
            </a:endParaRPr>
          </a:p>
          <a:p>
            <a:pPr>
              <a:defRPr sz="3200">
                <a:solidFill>
                  <a:srgbClr val="F2EBDB"/>
                </a:solidFill>
              </a:defRPr>
            </a:pPr>
            <a:endParaRPr>
              <a:solidFill>
                <a:srgbClr val="000000"/>
              </a:solidFill>
            </a:endParaRPr>
          </a:p>
          <a:p>
            <a:pPr algn="l" defTabSz="457200">
              <a:defRPr sz="1200" u="sng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rgbClr val="000000"/>
              </a:solidFill>
            </a:endParaRPr>
          </a:p>
          <a:p>
            <a:pPr algn="l" defTabSz="457200">
              <a:lnSpc>
                <a:spcPts val="2800"/>
              </a:lnSpc>
              <a:defRPr sz="1200" u="sng">
                <a:solidFill>
                  <a:srgbClr val="0000EE"/>
                </a:solidFill>
                <a:latin typeface="Times"/>
                <a:ea typeface="Times"/>
                <a:cs typeface="Times"/>
                <a:sym typeface="Times"/>
              </a:defRPr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49" name="Photosynthesis:…"/>
          <p:cNvSpPr/>
          <p:nvPr/>
        </p:nvSpPr>
        <p:spPr>
          <a:xfrm>
            <a:off x="2453084" y="6743700"/>
            <a:ext cx="7649866" cy="258321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2EBDB"/>
                </a:solidFill>
              </a:defRPr>
            </a:pPr>
            <a:r>
              <a:t>Photosynthesis:</a:t>
            </a:r>
          </a:p>
          <a:p>
            <a:pPr>
              <a:defRPr sz="3200">
                <a:solidFill>
                  <a:srgbClr val="F2EBDB"/>
                </a:solidFill>
              </a:defRPr>
            </a:pPr>
            <a:r>
              <a:t>  </a:t>
            </a:r>
            <a:r>
              <a:rPr u="sng">
                <a:hlinkClick r:id="rId4"/>
              </a:rPr>
              <a:t>https://www.saultschools.org/cms/lib/MI17000143/Centricity/Domain/222/Photosynthesis%20Virtual%20Lab.html</a:t>
            </a:r>
          </a:p>
        </p:txBody>
      </p:sp>
      <p:sp>
        <p:nvSpPr>
          <p:cNvPr id="150" name="Photosynthesis:…"/>
          <p:cNvSpPr/>
          <p:nvPr/>
        </p:nvSpPr>
        <p:spPr>
          <a:xfrm>
            <a:off x="2726878" y="736600"/>
            <a:ext cx="7102278" cy="279062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2EBDB"/>
                </a:solidFill>
              </a:defRPr>
            </a:pPr>
            <a:r>
              <a:t>Photosynthesis:  </a:t>
            </a:r>
          </a:p>
          <a:p>
            <a:pPr>
              <a:defRPr sz="3200">
                <a:solidFill>
                  <a:srgbClr val="F2EBDB"/>
                </a:solidFill>
              </a:defRPr>
            </a:pPr>
            <a:r>
              <a:rPr u="sng">
                <a:hlinkClick r:id="rId5"/>
              </a:rPr>
              <a:t>https://www.northernhighlands.org/cms/lib5/NJ01000179/Centricity/Domain/38/photosynthesis-virtual-labs.pdf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Bacterial Transformation:…"/>
          <p:cNvSpPr/>
          <p:nvPr/>
        </p:nvSpPr>
        <p:spPr>
          <a:xfrm>
            <a:off x="539750" y="685800"/>
            <a:ext cx="6472734" cy="255602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2EBDB"/>
                </a:solidFill>
              </a:defRPr>
            </a:pPr>
            <a:r>
              <a:t>Bacterial Transformation:  </a:t>
            </a:r>
          </a:p>
          <a:p>
            <a:pPr>
              <a:defRPr sz="3200">
                <a:solidFill>
                  <a:srgbClr val="F2EBDB"/>
                </a:solidFill>
              </a:defRPr>
            </a:pPr>
            <a:r>
              <a:rPr u="sng">
                <a:hlinkClick r:id="rId3"/>
              </a:rPr>
              <a:t>http://ogobio.weebly.com/uploads/3/2/3/9/3239894/bacterial-transformation-lab-6a-virtual-lab.pdf</a:t>
            </a:r>
          </a:p>
        </p:txBody>
      </p:sp>
      <p:sp>
        <p:nvSpPr>
          <p:cNvPr id="153" name="Plant Transpiration:…"/>
          <p:cNvSpPr/>
          <p:nvPr/>
        </p:nvSpPr>
        <p:spPr>
          <a:xfrm>
            <a:off x="5953100" y="3239789"/>
            <a:ext cx="6695034" cy="284966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2EBDB"/>
                </a:solidFill>
              </a:defRPr>
            </a:pPr>
            <a:r>
              <a:t>Plant Transpiration:</a:t>
            </a:r>
          </a:p>
          <a:p>
            <a:pPr>
              <a:defRPr sz="3200">
                <a:solidFill>
                  <a:srgbClr val="F2EBDB"/>
                </a:solidFill>
              </a:defRPr>
            </a:pPr>
            <a:r>
              <a:t>  </a:t>
            </a:r>
            <a:r>
              <a:rPr u="sng">
                <a:hlinkClick r:id="rId4"/>
              </a:rPr>
              <a:t>http://glencoe.mheducation.com/sites/dl/free/0078695104/383946/BL_10.html</a:t>
            </a:r>
          </a:p>
        </p:txBody>
      </p:sp>
      <p:sp>
        <p:nvSpPr>
          <p:cNvPr id="154" name="Osmosis:…"/>
          <p:cNvSpPr/>
          <p:nvPr/>
        </p:nvSpPr>
        <p:spPr>
          <a:xfrm>
            <a:off x="575270" y="6096000"/>
            <a:ext cx="5842894" cy="33467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2EBDB"/>
                </a:solidFill>
              </a:defRPr>
            </a:pPr>
            <a:r>
              <a:t>Osmosis:  </a:t>
            </a:r>
          </a:p>
          <a:p>
            <a:pPr>
              <a:defRPr sz="3200">
                <a:solidFill>
                  <a:srgbClr val="F2EBDB"/>
                </a:solidFill>
              </a:defRPr>
            </a:pPr>
            <a:r>
              <a:rPr u="sng">
                <a:hlinkClick r:id="rId5"/>
              </a:rPr>
              <a:t>https://video.esc4.net/video/assets/Science/Biology/Gateway%20Resources/cell%20homeostasis%20virtual%20lab%20-%20activity/index.html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Enzymes:…"/>
          <p:cNvSpPr/>
          <p:nvPr/>
        </p:nvSpPr>
        <p:spPr>
          <a:xfrm>
            <a:off x="2865784" y="786060"/>
            <a:ext cx="6604696" cy="259214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2EBDB"/>
                </a:solidFill>
              </a:defRPr>
            </a:pPr>
            <a:r>
              <a:t>Enzymes:  </a:t>
            </a:r>
          </a:p>
          <a:p>
            <a:pPr>
              <a:defRPr sz="3200">
                <a:solidFill>
                  <a:srgbClr val="F2EBDB"/>
                </a:solidFill>
              </a:defRPr>
            </a:pPr>
            <a:r>
              <a:rPr u="sng">
                <a:hlinkClick r:id="rId3"/>
              </a:rPr>
              <a:t>https://glencoe.mheducation.com/sites/dl/free/0078802849/383930/BL_11.html</a:t>
            </a:r>
          </a:p>
        </p:txBody>
      </p:sp>
      <p:sp>
        <p:nvSpPr>
          <p:cNvPr id="157" name="Enzymes:…"/>
          <p:cNvSpPr/>
          <p:nvPr/>
        </p:nvSpPr>
        <p:spPr>
          <a:xfrm>
            <a:off x="3684785" y="3580730"/>
            <a:ext cx="5220694" cy="259214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2EBDB"/>
                </a:solidFill>
              </a:defRPr>
            </a:pPr>
            <a:r>
              <a:t>Enzymes:  </a:t>
            </a:r>
          </a:p>
          <a:p>
            <a:pPr>
              <a:defRPr sz="3200">
                <a:solidFill>
                  <a:srgbClr val="F2EBDB"/>
                </a:solidFill>
              </a:defRPr>
            </a:pPr>
            <a:r>
              <a:rPr u="sng">
                <a:hlinkClick r:id="rId4"/>
              </a:rPr>
              <a:t>https://www.biologycorner.com/worksheets/enzyme-lab-virtual.html</a:t>
            </a:r>
            <a:endParaRPr>
              <a:solidFill>
                <a:srgbClr val="000000"/>
              </a:solidFill>
            </a:endParaRPr>
          </a:p>
          <a:p>
            <a:pPr>
              <a:defRPr sz="3200">
                <a:solidFill>
                  <a:srgbClr val="F2EBDB"/>
                </a:solidFill>
              </a:defRPr>
            </a:pPr>
            <a:r>
              <a:t>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NY Times"/>
          <p:cNvSpPr/>
          <p:nvPr/>
        </p:nvSpPr>
        <p:spPr>
          <a:xfrm>
            <a:off x="4805238" y="990600"/>
            <a:ext cx="4238279" cy="7112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t>NY Times</a:t>
            </a:r>
          </a:p>
        </p:txBody>
      </p:sp>
      <p:sp>
        <p:nvSpPr>
          <p:cNvPr id="160" name="What’s Going On With This Graph?…"/>
          <p:cNvSpPr/>
          <p:nvPr/>
        </p:nvSpPr>
        <p:spPr>
          <a:xfrm>
            <a:off x="1125438" y="2565400"/>
            <a:ext cx="10753924" cy="313243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2EBDB"/>
                </a:solidFill>
              </a:defRPr>
            </a:pPr>
            <a:r>
              <a:t>What’s Going On With This Graph?</a:t>
            </a:r>
          </a:p>
          <a:p>
            <a:pPr>
              <a:defRPr sz="3200">
                <a:solidFill>
                  <a:srgbClr val="F2EBDB"/>
                </a:solidFill>
              </a:defRPr>
            </a:pPr>
            <a:endParaRPr/>
          </a:p>
          <a:p>
            <a:pPr>
              <a:defRPr sz="3200">
                <a:solidFill>
                  <a:srgbClr val="F2EBDB"/>
                </a:solidFill>
              </a:defRPr>
            </a:pPr>
            <a:r>
              <a:rPr u="sng">
                <a:hlinkClick r:id="rId3"/>
              </a:rPr>
              <a:t>https://www.nytimes.com/column/whats-going-on-in-this-graph?fbclid=IwAR3T6-0bwDPBmuQsXY1pFuYcuBgsb8uPn3g_c9sxljbDfSczl6Dmnmr_OgI</a:t>
            </a:r>
            <a:r>
              <a:t> </a:t>
            </a:r>
          </a:p>
        </p:txBody>
      </p:sp>
      <p:sp>
        <p:nvSpPr>
          <p:cNvPr id="161" name="CER:…"/>
          <p:cNvSpPr/>
          <p:nvPr/>
        </p:nvSpPr>
        <p:spPr>
          <a:xfrm>
            <a:off x="3325638" y="6159500"/>
            <a:ext cx="7197478" cy="282480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2EBDB"/>
                </a:solidFill>
              </a:defRPr>
            </a:pPr>
            <a:r>
              <a:t>CER:  </a:t>
            </a:r>
          </a:p>
          <a:p>
            <a:pPr>
              <a:defRPr sz="3200">
                <a:solidFill>
                  <a:srgbClr val="F2EBDB"/>
                </a:solidFill>
              </a:defRPr>
            </a:pPr>
            <a:r>
              <a:rPr u="sng">
                <a:hlinkClick r:id="rId4"/>
              </a:rPr>
              <a:t>https://docs.google.com/document/d/1wVIvasK_4spVF4HFMbrv4KpLiXuwriM4eOhyAm5nMRI/edit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HHMI Resources"/>
          <p:cNvSpPr/>
          <p:nvPr/>
        </p:nvSpPr>
        <p:spPr>
          <a:xfrm>
            <a:off x="4095750" y="787400"/>
            <a:ext cx="4347568" cy="1233290"/>
          </a:xfrm>
          <a:prstGeom prst="rect">
            <a:avLst/>
          </a:prstGeom>
          <a:solidFill>
            <a:schemeClr val="accent3">
              <a:hueOff val="86101"/>
              <a:satOff val="28726"/>
              <a:lumOff val="15001"/>
              <a:alpha val="56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200"/>
            </a:lvl1pPr>
          </a:lstStyle>
          <a:p>
            <a:r>
              <a:t>HHMI Resources</a:t>
            </a:r>
          </a:p>
        </p:txBody>
      </p:sp>
      <p:sp>
        <p:nvSpPr>
          <p:cNvPr id="164" name="Click and Learn:…"/>
          <p:cNvSpPr/>
          <p:nvPr/>
        </p:nvSpPr>
        <p:spPr>
          <a:xfrm>
            <a:off x="2243782" y="2229098"/>
            <a:ext cx="7581901" cy="3207395"/>
          </a:xfrm>
          <a:prstGeom prst="rect">
            <a:avLst/>
          </a:prstGeom>
          <a:solidFill>
            <a:schemeClr val="accent3">
              <a:hueOff val="86101"/>
              <a:satOff val="28726"/>
              <a:lumOff val="15001"/>
              <a:alpha val="56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3200"/>
            </a:pPr>
            <a:r>
              <a:t>Click and Learn:</a:t>
            </a:r>
          </a:p>
          <a:p>
            <a:pPr marL="580571" indent="-580571" algn="l" defTabSz="457200">
              <a:buSzPct val="100000"/>
              <a:buAutoNum type="arabicPeriod"/>
              <a:defRPr sz="3200">
                <a:solidFill>
                  <a:srgbClr val="5B5B5B"/>
                </a:solidFill>
              </a:defRPr>
            </a:pPr>
            <a:r>
              <a:t>Cell Cycle</a:t>
            </a:r>
          </a:p>
          <a:p>
            <a:pPr marL="580571" indent="-580571" algn="l" defTabSz="457200">
              <a:buSzPct val="100000"/>
              <a:buAutoNum type="arabicPeriod"/>
              <a:defRPr sz="3200">
                <a:solidFill>
                  <a:srgbClr val="5B5B5B"/>
                </a:solidFill>
              </a:defRPr>
            </a:pPr>
            <a:r>
              <a:t>Central Dogma and Genetic Medicine</a:t>
            </a:r>
          </a:p>
          <a:p>
            <a:pPr marL="580571" indent="-580571" algn="l" defTabSz="457200">
              <a:buSzPct val="100000"/>
              <a:buAutoNum type="arabicPeriod"/>
              <a:defRPr sz="3200">
                <a:solidFill>
                  <a:srgbClr val="5B5B5B"/>
                </a:solidFill>
              </a:defRPr>
            </a:pPr>
            <a:r>
              <a:t>Crisp CAS 9</a:t>
            </a:r>
          </a:p>
          <a:p>
            <a:pPr marL="580571" indent="-580571" algn="l" defTabSz="457200">
              <a:buSzPct val="100000"/>
              <a:buAutoNum type="arabicPeriod"/>
              <a:defRPr sz="3200">
                <a:solidFill>
                  <a:srgbClr val="5B5B5B"/>
                </a:solidFill>
              </a:defRPr>
            </a:pPr>
            <a:r>
              <a:t>Understanding Global Change</a:t>
            </a:r>
          </a:p>
          <a:p>
            <a:pPr marL="580571" indent="-580571" algn="l" defTabSz="457200">
              <a:buSzPct val="100000"/>
              <a:buAutoNum type="arabicPeriod"/>
              <a:defRPr sz="3200">
                <a:solidFill>
                  <a:srgbClr val="5B5B5B"/>
                </a:solidFill>
              </a:defRPr>
            </a:pPr>
            <a:r>
              <a:t>Genetic Mutation and Disease</a:t>
            </a:r>
          </a:p>
        </p:txBody>
      </p:sp>
      <p:sp>
        <p:nvSpPr>
          <p:cNvPr id="165" name="Videos:…"/>
          <p:cNvSpPr/>
          <p:nvPr/>
        </p:nvSpPr>
        <p:spPr>
          <a:xfrm>
            <a:off x="2205682" y="5542160"/>
            <a:ext cx="7658101" cy="3561310"/>
          </a:xfrm>
          <a:prstGeom prst="rect">
            <a:avLst/>
          </a:prstGeom>
          <a:solidFill>
            <a:schemeClr val="accent3">
              <a:hueOff val="86101"/>
              <a:satOff val="28726"/>
              <a:lumOff val="15001"/>
              <a:alpha val="56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3200"/>
            </a:pPr>
            <a:r>
              <a:t>Videos:</a:t>
            </a:r>
          </a:p>
          <a:p>
            <a:pPr marL="580571" indent="-580571" algn="l">
              <a:buSzPct val="100000"/>
              <a:buAutoNum type="arabicPeriod"/>
              <a:defRPr sz="3200"/>
            </a:pPr>
            <a:r>
              <a:t>Got Lactase?</a:t>
            </a:r>
          </a:p>
          <a:p>
            <a:pPr marL="580571" indent="-580571" algn="l">
              <a:buSzPct val="100000"/>
              <a:buAutoNum type="arabicPeriod"/>
              <a:defRPr sz="3200"/>
            </a:pPr>
            <a:r>
              <a:t>Biology of Skin Color</a:t>
            </a:r>
          </a:p>
          <a:p>
            <a:pPr marL="580571" indent="-580571" algn="l">
              <a:buSzPct val="100000"/>
              <a:buAutoNum type="arabicPeriod"/>
              <a:defRPr sz="3200"/>
            </a:pPr>
            <a:r>
              <a:t>Rock Pocket Mice</a:t>
            </a:r>
          </a:p>
          <a:p>
            <a:pPr marL="580571" indent="-580571" algn="l">
              <a:buSzPct val="100000"/>
              <a:buAutoNum type="arabicPeriod"/>
              <a:defRPr sz="3200"/>
            </a:pPr>
            <a:r>
              <a:t>The Beak of the Finch</a:t>
            </a:r>
          </a:p>
          <a:p>
            <a:pPr marL="580571" indent="-580571" algn="l">
              <a:buSzPct val="100000"/>
              <a:buAutoNum type="arabicPeriod"/>
              <a:defRPr sz="3200"/>
            </a:pPr>
            <a:r>
              <a:t>Natural Selection in Humans</a:t>
            </a:r>
          </a:p>
          <a:p>
            <a:pPr marL="580571" indent="-580571" algn="l">
              <a:buSzPct val="100000"/>
              <a:buAutoNum type="arabicPeriod"/>
              <a:defRPr sz="3200"/>
            </a:pPr>
            <a:r>
              <a:t>Evolving Bodies and the Stickleback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view for AP Test"/>
          <p:cNvSpPr/>
          <p:nvPr/>
        </p:nvSpPr>
        <p:spPr>
          <a:xfrm>
            <a:off x="4254500" y="787400"/>
            <a:ext cx="4262190" cy="12700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t>Review for AP Test</a:t>
            </a:r>
          </a:p>
        </p:txBody>
      </p:sp>
      <p:sp>
        <p:nvSpPr>
          <p:cNvPr id="168" name="AP Classroom"/>
          <p:cNvSpPr/>
          <p:nvPr/>
        </p:nvSpPr>
        <p:spPr>
          <a:xfrm>
            <a:off x="5093320" y="2388936"/>
            <a:ext cx="3338937" cy="1405683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t>AP Classroom</a:t>
            </a:r>
          </a:p>
        </p:txBody>
      </p:sp>
      <p:sp>
        <p:nvSpPr>
          <p:cNvPr id="169" name="2013 Practice Test"/>
          <p:cNvSpPr/>
          <p:nvPr/>
        </p:nvSpPr>
        <p:spPr>
          <a:xfrm>
            <a:off x="720066" y="2456777"/>
            <a:ext cx="3617219" cy="1270001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t>2013 Practice Test</a:t>
            </a:r>
          </a:p>
        </p:txBody>
      </p:sp>
      <p:sp>
        <p:nvSpPr>
          <p:cNvPr id="170" name="HHMI"/>
          <p:cNvSpPr/>
          <p:nvPr/>
        </p:nvSpPr>
        <p:spPr>
          <a:xfrm>
            <a:off x="5810288" y="4563782"/>
            <a:ext cx="1905001" cy="1905001"/>
          </a:xfrm>
          <a:prstGeom prst="roundRect">
            <a:avLst>
              <a:gd name="adj" fmla="val 10000"/>
            </a:avLst>
          </a:prstGeom>
          <a:solidFill>
            <a:schemeClr val="accent5"/>
          </a:solid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t>HHMI</a:t>
            </a:r>
          </a:p>
        </p:txBody>
      </p:sp>
      <p:sp>
        <p:nvSpPr>
          <p:cNvPr id="171" name="POGILS"/>
          <p:cNvSpPr/>
          <p:nvPr/>
        </p:nvSpPr>
        <p:spPr>
          <a:xfrm>
            <a:off x="1173666" y="4333277"/>
            <a:ext cx="2710019" cy="1859000"/>
          </a:xfrm>
          <a:prstGeom prst="roundRect">
            <a:avLst>
              <a:gd name="adj" fmla="val 10247"/>
            </a:avLst>
          </a:prstGeom>
          <a:solidFill>
            <a:schemeClr val="accent5"/>
          </a:solid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t>POGILS</a:t>
            </a:r>
          </a:p>
        </p:txBody>
      </p:sp>
      <p:sp>
        <p:nvSpPr>
          <p:cNvPr id="172" name="Study Book"/>
          <p:cNvSpPr/>
          <p:nvPr/>
        </p:nvSpPr>
        <p:spPr>
          <a:xfrm>
            <a:off x="9188292" y="2388936"/>
            <a:ext cx="3053695" cy="1405683"/>
          </a:xfrm>
          <a:prstGeom prst="roundRect">
            <a:avLst>
              <a:gd name="adj" fmla="val 19837"/>
            </a:avLst>
          </a:prstGeom>
          <a:solidFill>
            <a:schemeClr val="accent5"/>
          </a:solid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t>Study Book</a:t>
            </a:r>
          </a:p>
        </p:txBody>
      </p:sp>
      <p:sp>
        <p:nvSpPr>
          <p:cNvPr id="173" name="Albert IO, Shmoop, Other"/>
          <p:cNvSpPr/>
          <p:nvPr/>
        </p:nvSpPr>
        <p:spPr>
          <a:xfrm>
            <a:off x="9045671" y="4881282"/>
            <a:ext cx="3338937" cy="1270001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t>Albert IO, Shmoop, Other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What did we rush through?"/>
          <p:cNvSpPr/>
          <p:nvPr/>
        </p:nvSpPr>
        <p:spPr>
          <a:xfrm>
            <a:off x="1466850" y="1147340"/>
            <a:ext cx="3119934" cy="2235201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t>What did we rush through?</a:t>
            </a:r>
          </a:p>
        </p:txBody>
      </p:sp>
      <p:sp>
        <p:nvSpPr>
          <p:cNvPr id="176" name="What do I know we always need to review?What did we rush through?"/>
          <p:cNvSpPr/>
          <p:nvPr/>
        </p:nvSpPr>
        <p:spPr>
          <a:xfrm>
            <a:off x="1466850" y="3848100"/>
            <a:ext cx="3119934" cy="2235200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t>What do I know we always need to review?What did we rush through?</a:t>
            </a:r>
          </a:p>
        </p:txBody>
      </p:sp>
      <p:sp>
        <p:nvSpPr>
          <p:cNvPr id="177" name="What was a weak area for my kids this year?"/>
          <p:cNvSpPr/>
          <p:nvPr/>
        </p:nvSpPr>
        <p:spPr>
          <a:xfrm>
            <a:off x="1523355" y="6548859"/>
            <a:ext cx="3235524" cy="2327425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t>What was a weak area for my kids this year?</a:t>
            </a:r>
          </a:p>
        </p:txBody>
      </p:sp>
      <p:sp>
        <p:nvSpPr>
          <p:cNvPr id="178" name="Water Potential…"/>
          <p:cNvSpPr/>
          <p:nvPr/>
        </p:nvSpPr>
        <p:spPr>
          <a:xfrm>
            <a:off x="6924675" y="1245046"/>
            <a:ext cx="4427240" cy="699234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580571" indent="-580571" algn="l">
              <a:buSzPct val="100000"/>
              <a:buAutoNum type="arabicPeriod"/>
              <a:defRPr sz="3200">
                <a:solidFill>
                  <a:srgbClr val="F2EBDB"/>
                </a:solidFill>
              </a:defRPr>
            </a:pPr>
            <a:r>
              <a:t>Water Potential</a:t>
            </a:r>
          </a:p>
          <a:p>
            <a:pPr marL="580571" indent="-580571" algn="l">
              <a:buSzPct val="100000"/>
              <a:buAutoNum type="arabicPeriod"/>
              <a:defRPr sz="3200">
                <a:solidFill>
                  <a:srgbClr val="F2EBDB"/>
                </a:solidFill>
              </a:defRPr>
            </a:pPr>
            <a:r>
              <a:t>Protein Structure</a:t>
            </a:r>
          </a:p>
          <a:p>
            <a:pPr marL="580571" indent="-580571" algn="l">
              <a:buSzPct val="100000"/>
              <a:buAutoNum type="arabicPeriod"/>
              <a:defRPr sz="3200">
                <a:solidFill>
                  <a:srgbClr val="F2EBDB"/>
                </a:solidFill>
              </a:defRPr>
            </a:pPr>
            <a:r>
              <a:t>Cellular Respiration</a:t>
            </a:r>
          </a:p>
          <a:p>
            <a:pPr marL="580571" indent="-580571" algn="l">
              <a:buSzPct val="100000"/>
              <a:buAutoNum type="arabicPeriod"/>
              <a:defRPr sz="3200">
                <a:solidFill>
                  <a:srgbClr val="F2EBDB"/>
                </a:solidFill>
              </a:defRPr>
            </a:pPr>
            <a:r>
              <a:t>Photosynthesis</a:t>
            </a:r>
          </a:p>
          <a:p>
            <a:pPr marL="580571" indent="-580571" algn="l">
              <a:buSzPct val="100000"/>
              <a:buAutoNum type="arabicPeriod"/>
              <a:defRPr sz="3200">
                <a:solidFill>
                  <a:srgbClr val="F2EBDB"/>
                </a:solidFill>
              </a:defRPr>
            </a:pPr>
            <a:r>
              <a:t>Chi Square</a:t>
            </a:r>
          </a:p>
          <a:p>
            <a:pPr marL="580571" indent="-580571" algn="l">
              <a:buSzPct val="100000"/>
              <a:buAutoNum type="arabicPeriod"/>
              <a:defRPr sz="3200">
                <a:solidFill>
                  <a:srgbClr val="F2EBDB"/>
                </a:solidFill>
              </a:defRPr>
            </a:pPr>
            <a:r>
              <a:t>Error Bars</a:t>
            </a:r>
          </a:p>
          <a:p>
            <a:pPr marL="580571" indent="-580571" algn="l">
              <a:buSzPct val="100000"/>
              <a:buAutoNum type="arabicPeriod"/>
              <a:defRPr sz="3200">
                <a:solidFill>
                  <a:srgbClr val="F2EBDB"/>
                </a:solidFill>
              </a:defRPr>
            </a:pPr>
            <a:r>
              <a:t>Experimental Design</a:t>
            </a:r>
          </a:p>
          <a:p>
            <a:pPr marL="580571" indent="-580571" algn="l">
              <a:buSzPct val="100000"/>
              <a:buAutoNum type="arabicPeriod"/>
              <a:defRPr sz="3200">
                <a:solidFill>
                  <a:srgbClr val="F2EBDB"/>
                </a:solidFill>
              </a:defRPr>
            </a:pPr>
            <a:r>
              <a:t>FRQ Task Words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Kristi Phillippe…"/>
          <p:cNvSpPr/>
          <p:nvPr/>
        </p:nvSpPr>
        <p:spPr>
          <a:xfrm>
            <a:off x="324296" y="726975"/>
            <a:ext cx="8356750" cy="3932685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2EBDB"/>
                </a:solidFill>
              </a:defRPr>
            </a:pPr>
            <a:r>
              <a:t>Kristi Phillippe</a:t>
            </a:r>
          </a:p>
          <a:p>
            <a:pPr>
              <a:defRPr sz="3200">
                <a:solidFill>
                  <a:srgbClr val="F2EBDB"/>
                </a:solidFill>
              </a:defRPr>
            </a:pPr>
            <a:r>
              <a:rPr u="sng">
                <a:hlinkClick r:id="rId3"/>
              </a:rPr>
              <a:t>kphillippe@marion.k12.in.us</a:t>
            </a:r>
          </a:p>
        </p:txBody>
      </p:sp>
      <p:sp>
        <p:nvSpPr>
          <p:cNvPr id="181" name="Maureen McGrail…"/>
          <p:cNvSpPr/>
          <p:nvPr/>
        </p:nvSpPr>
        <p:spPr>
          <a:xfrm>
            <a:off x="4792960" y="4724400"/>
            <a:ext cx="7599115" cy="3932684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2EBDB"/>
                </a:solidFill>
              </a:defRPr>
            </a:pPr>
            <a:r>
              <a:t>Maureen McGrail</a:t>
            </a:r>
          </a:p>
          <a:p>
            <a:pPr>
              <a:defRPr sz="3200">
                <a:solidFill>
                  <a:srgbClr val="F2EBDB"/>
                </a:solidFill>
              </a:defRPr>
            </a:pPr>
            <a:r>
              <a:rPr u="sng">
                <a:hlinkClick r:id="rId4"/>
              </a:rPr>
              <a:t>mmcgrail@nd.edu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WOW!"/>
          <p:cNvSpPr/>
          <p:nvPr/>
        </p:nvSpPr>
        <p:spPr>
          <a:xfrm>
            <a:off x="996867" y="1125162"/>
            <a:ext cx="5500953" cy="297956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5500">
                <a:solidFill>
                  <a:srgbClr val="F2EBDB"/>
                </a:solidFill>
              </a:defRPr>
            </a:lvl1pPr>
          </a:lstStyle>
          <a:p>
            <a:r>
              <a:t>WOW!</a:t>
            </a:r>
          </a:p>
        </p:txBody>
      </p:sp>
      <p:sp>
        <p:nvSpPr>
          <p:cNvPr id="126" name="Can you believe this?…"/>
          <p:cNvSpPr/>
          <p:nvPr/>
        </p:nvSpPr>
        <p:spPr>
          <a:xfrm>
            <a:off x="1486858" y="5268876"/>
            <a:ext cx="10425160" cy="3230730"/>
          </a:xfrm>
          <a:prstGeom prst="ellipse">
            <a:avLst/>
          </a:prstGeom>
          <a:solidFill>
            <a:schemeClr val="accent3">
              <a:hueOff val="86101"/>
              <a:satOff val="28726"/>
              <a:lumOff val="15001"/>
              <a:alpha val="56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5500"/>
            </a:pPr>
            <a:r>
              <a:t>Can you believe this?</a:t>
            </a:r>
          </a:p>
          <a:p>
            <a:pPr>
              <a:defRPr sz="5500"/>
            </a:pPr>
            <a:r>
              <a:t>Unprecedented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ow What?"/>
          <p:cNvSpPr/>
          <p:nvPr/>
        </p:nvSpPr>
        <p:spPr>
          <a:xfrm>
            <a:off x="3177208" y="1216077"/>
            <a:ext cx="8262826" cy="649244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5500">
                <a:solidFill>
                  <a:srgbClr val="F2EBDB"/>
                </a:solidFill>
              </a:defRPr>
            </a:lvl1pPr>
          </a:lstStyle>
          <a:p>
            <a:r>
              <a:t>Now What?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Balance"/>
          <p:cNvSpPr/>
          <p:nvPr/>
        </p:nvSpPr>
        <p:spPr>
          <a:xfrm>
            <a:off x="803014" y="2338215"/>
            <a:ext cx="11398772" cy="5529873"/>
          </a:xfrm>
          <a:prstGeom prst="leftRightArrow">
            <a:avLst>
              <a:gd name="adj1" fmla="val 32000"/>
              <a:gd name="adj2" fmla="val 44000"/>
            </a:avLst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5500">
                <a:solidFill>
                  <a:srgbClr val="F2EBDB"/>
                </a:solidFill>
              </a:defRPr>
            </a:lvl1pPr>
          </a:lstStyle>
          <a:p>
            <a:r>
              <a:t>Balance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ollaborate/…"/>
          <p:cNvSpPr/>
          <p:nvPr/>
        </p:nvSpPr>
        <p:spPr>
          <a:xfrm>
            <a:off x="2649845" y="1407451"/>
            <a:ext cx="8293557" cy="7040975"/>
          </a:xfrm>
          <a:prstGeom prst="pentagon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5000" b="1">
                <a:solidFill>
                  <a:srgbClr val="F2EBDB"/>
                </a:solidFill>
              </a:defRPr>
            </a:pPr>
            <a:r>
              <a:t>Collaborate/</a:t>
            </a:r>
          </a:p>
          <a:p>
            <a:pPr>
              <a:defRPr sz="5000" b="1">
                <a:solidFill>
                  <a:srgbClr val="F2EBDB"/>
                </a:solidFill>
              </a:defRPr>
            </a:pPr>
            <a:r>
              <a:t>Ask for Help:</a:t>
            </a:r>
          </a:p>
          <a:p>
            <a:pPr>
              <a:defRPr sz="3200">
                <a:solidFill>
                  <a:srgbClr val="F2EBDB"/>
                </a:solidFill>
              </a:defRPr>
            </a:pPr>
            <a:r>
              <a:t>Maureen</a:t>
            </a:r>
          </a:p>
          <a:p>
            <a:pPr>
              <a:defRPr sz="3200">
                <a:solidFill>
                  <a:srgbClr val="F2EBDB"/>
                </a:solidFill>
              </a:defRPr>
            </a:pPr>
            <a:r>
              <a:t>Kim</a:t>
            </a:r>
          </a:p>
          <a:p>
            <a:pPr>
              <a:defRPr sz="3200">
                <a:solidFill>
                  <a:srgbClr val="F2EBDB"/>
                </a:solidFill>
              </a:defRPr>
            </a:pPr>
            <a:r>
              <a:t>Kristi</a:t>
            </a:r>
          </a:p>
          <a:p>
            <a:pPr>
              <a:defRPr sz="3200">
                <a:solidFill>
                  <a:srgbClr val="F2EBDB"/>
                </a:solidFill>
              </a:defRPr>
            </a:pPr>
            <a:r>
              <a:t>AP Biology FB Group</a:t>
            </a:r>
          </a:p>
          <a:p>
            <a:pPr>
              <a:defRPr sz="3200">
                <a:solidFill>
                  <a:srgbClr val="F2EBDB"/>
                </a:solidFill>
              </a:defRPr>
            </a:pPr>
            <a:r>
              <a:t>NABT FB Group</a:t>
            </a:r>
          </a:p>
          <a:p>
            <a:pPr>
              <a:defRPr sz="3200">
                <a:solidFill>
                  <a:srgbClr val="F2EBDB"/>
                </a:solidFill>
              </a:defRPr>
            </a:pPr>
            <a:r>
              <a:t>Bio NGSS FB Group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ays to Communicate"/>
          <p:cNvSpPr/>
          <p:nvPr/>
        </p:nvSpPr>
        <p:spPr>
          <a:xfrm>
            <a:off x="4765451" y="838200"/>
            <a:ext cx="3473898" cy="1270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t>Ways to Communicate</a:t>
            </a:r>
          </a:p>
        </p:txBody>
      </p:sp>
      <p:sp>
        <p:nvSpPr>
          <p:cNvPr id="135" name="Remind…"/>
          <p:cNvSpPr/>
          <p:nvPr/>
        </p:nvSpPr>
        <p:spPr>
          <a:xfrm>
            <a:off x="4357538" y="2667000"/>
            <a:ext cx="4289724" cy="375354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580571" indent="-580571" algn="l">
              <a:buSzPct val="100000"/>
              <a:buAutoNum type="arabicPeriod"/>
              <a:defRPr sz="3200">
                <a:solidFill>
                  <a:srgbClr val="F2EBDB"/>
                </a:solidFill>
              </a:defRPr>
            </a:pPr>
            <a:r>
              <a:t>Remind</a:t>
            </a:r>
          </a:p>
          <a:p>
            <a:pPr marL="580571" indent="-580571" algn="l">
              <a:buSzPct val="100000"/>
              <a:buAutoNum type="arabicPeriod"/>
              <a:defRPr sz="3200">
                <a:solidFill>
                  <a:srgbClr val="F2EBDB"/>
                </a:solidFill>
              </a:defRPr>
            </a:pPr>
            <a:r>
              <a:t>Google Classroom</a:t>
            </a:r>
          </a:p>
          <a:p>
            <a:pPr marL="580571" indent="-580571" algn="l">
              <a:buSzPct val="100000"/>
              <a:buAutoNum type="arabicPeriod"/>
              <a:defRPr sz="3200">
                <a:solidFill>
                  <a:srgbClr val="F2EBDB"/>
                </a:solidFill>
              </a:defRPr>
            </a:pPr>
            <a:r>
              <a:t>Zoom</a:t>
            </a:r>
          </a:p>
          <a:p>
            <a:pPr marL="580571" indent="-580571" algn="l">
              <a:buSzPct val="100000"/>
              <a:buAutoNum type="arabicPeriod"/>
              <a:defRPr sz="3200">
                <a:solidFill>
                  <a:srgbClr val="F2EBDB"/>
                </a:solidFill>
              </a:defRPr>
            </a:pPr>
            <a:r>
              <a:t>YouTube Live</a:t>
            </a:r>
          </a:p>
          <a:p>
            <a:pPr marL="580571" indent="-580571" algn="l">
              <a:buSzPct val="100000"/>
              <a:buAutoNum type="arabicPeriod"/>
              <a:defRPr sz="3200">
                <a:solidFill>
                  <a:srgbClr val="F2EBDB"/>
                </a:solidFill>
              </a:defRPr>
            </a:pPr>
            <a:r>
              <a:t>Discord</a:t>
            </a:r>
          </a:p>
          <a:p>
            <a:pPr marL="580571" indent="-580571" algn="l">
              <a:buSzPct val="100000"/>
              <a:buAutoNum type="arabicPeriod"/>
              <a:defRPr sz="3200">
                <a:solidFill>
                  <a:srgbClr val="F2EBDB"/>
                </a:solidFill>
              </a:defRPr>
            </a:pPr>
            <a:r>
              <a:t>Google Hangouts</a:t>
            </a:r>
          </a:p>
          <a:p>
            <a:pPr marL="580571" indent="-580571" algn="l">
              <a:buSzPct val="100000"/>
              <a:buAutoNum type="arabicPeriod"/>
              <a:defRPr sz="3200">
                <a:solidFill>
                  <a:srgbClr val="F2EBDB"/>
                </a:solidFill>
              </a:defRPr>
            </a:pPr>
            <a:r>
              <a:t>Your school’s LMS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Videos"/>
          <p:cNvSpPr/>
          <p:nvPr/>
        </p:nvSpPr>
        <p:spPr>
          <a:xfrm>
            <a:off x="3334895" y="475104"/>
            <a:ext cx="6335010" cy="1270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2EBDB"/>
                </a:solidFill>
              </a:defRPr>
            </a:pPr>
            <a:r>
              <a:rPr sz="5500"/>
              <a:t>Videos</a:t>
            </a:r>
            <a:r>
              <a:t> </a:t>
            </a:r>
          </a:p>
        </p:txBody>
      </p:sp>
      <p:sp>
        <p:nvSpPr>
          <p:cNvPr id="138" name="Clips…"/>
          <p:cNvSpPr/>
          <p:nvPr/>
        </p:nvSpPr>
        <p:spPr>
          <a:xfrm>
            <a:off x="698625" y="2088046"/>
            <a:ext cx="11607550" cy="557750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337787" indent="-337787" algn="l">
              <a:buSzPct val="100000"/>
              <a:buAutoNum type="arabicPeriod"/>
              <a:defRPr sz="5500">
                <a:solidFill>
                  <a:srgbClr val="F2EBDB"/>
                </a:solidFill>
              </a:defRPr>
            </a:pPr>
            <a:r>
              <a:rPr sz="3200"/>
              <a:t>Clips</a:t>
            </a:r>
          </a:p>
          <a:p>
            <a:pPr marL="580571" indent="-580571" algn="l">
              <a:buSzPct val="100000"/>
              <a:buAutoNum type="arabicPeriod"/>
              <a:defRPr sz="3200">
                <a:solidFill>
                  <a:srgbClr val="F2EBDB"/>
                </a:solidFill>
              </a:defRPr>
            </a:pPr>
            <a:r>
              <a:t> Screen Cast</a:t>
            </a:r>
          </a:p>
          <a:p>
            <a:pPr marL="580571" indent="-580571" algn="l">
              <a:buSzPct val="100000"/>
              <a:buAutoNum type="arabicPeriod"/>
              <a:defRPr sz="3200">
                <a:solidFill>
                  <a:srgbClr val="F2EBDB"/>
                </a:solidFill>
              </a:defRPr>
            </a:pPr>
            <a:r>
              <a:t> Screencatify:  </a:t>
            </a:r>
            <a:r>
              <a:rPr u="sng">
                <a:hlinkClick r:id="rId3"/>
              </a:rPr>
              <a:t>https://www.screencastify.com</a:t>
            </a:r>
            <a:r>
              <a:t> (Coupon= CAST_COVID)</a:t>
            </a:r>
          </a:p>
          <a:p>
            <a:pPr marL="580571" indent="-580571" algn="l">
              <a:buSzPct val="100000"/>
              <a:buAutoNum type="arabicPeriod"/>
              <a:defRPr sz="3200">
                <a:solidFill>
                  <a:srgbClr val="F2EBDB"/>
                </a:solidFill>
              </a:defRPr>
            </a:pPr>
            <a:r>
              <a:t>Loom</a:t>
            </a:r>
          </a:p>
          <a:p>
            <a:pPr marL="580571" indent="-580571" algn="l">
              <a:buSzPct val="100000"/>
              <a:buAutoNum type="arabicPeriod"/>
              <a:defRPr sz="3200">
                <a:solidFill>
                  <a:srgbClr val="F2EBDB"/>
                </a:solidFill>
              </a:defRPr>
            </a:pPr>
            <a:r>
              <a:t>WeVideo</a:t>
            </a:r>
          </a:p>
          <a:p>
            <a:pPr marL="580571" indent="-580571" algn="l">
              <a:buSzPct val="100000"/>
              <a:buAutoNum type="arabicPeriod"/>
              <a:defRPr sz="3200">
                <a:solidFill>
                  <a:srgbClr val="F2EBDB"/>
                </a:solidFill>
              </a:defRPr>
            </a:pPr>
            <a:r>
              <a:t>Other ways too</a:t>
            </a:r>
          </a:p>
          <a:p>
            <a:pPr marL="580571" indent="-580571" algn="l">
              <a:buSzPct val="100000"/>
              <a:buAutoNum type="arabicPeriod"/>
              <a:defRPr sz="3200">
                <a:solidFill>
                  <a:srgbClr val="F2EBDB"/>
                </a:solidFill>
              </a:defRPr>
            </a:pPr>
            <a:r>
              <a:t>Bozeman</a:t>
            </a:r>
          </a:p>
          <a:p>
            <a:pPr marL="580571" indent="-580571" algn="l">
              <a:buSzPct val="100000"/>
              <a:buAutoNum type="arabicPeriod"/>
              <a:defRPr sz="3200">
                <a:solidFill>
                  <a:srgbClr val="F2EBDB"/>
                </a:solidFill>
              </a:defRPr>
            </a:pPr>
            <a:r>
              <a:t>Amoeba Sisters</a:t>
            </a:r>
          </a:p>
          <a:p>
            <a:pPr marL="580571" indent="-580571" algn="l">
              <a:buSzPct val="100000"/>
              <a:buAutoNum type="arabicPeriod"/>
              <a:defRPr sz="3200">
                <a:solidFill>
                  <a:srgbClr val="F2EBDB"/>
                </a:solidFill>
              </a:defRPr>
            </a:pPr>
            <a:r>
              <a:t>Crash Course</a:t>
            </a:r>
          </a:p>
          <a:p>
            <a:pPr marL="580571" indent="-580571" algn="l">
              <a:buSzPct val="100000"/>
              <a:buAutoNum type="arabicPeriod"/>
              <a:defRPr sz="3200">
                <a:solidFill>
                  <a:srgbClr val="F2EBDB"/>
                </a:solidFill>
              </a:defRPr>
            </a:pPr>
            <a:r>
              <a:t>EdPuzzle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Virtual Labs"/>
          <p:cNvSpPr/>
          <p:nvPr/>
        </p:nvSpPr>
        <p:spPr>
          <a:xfrm>
            <a:off x="5061173" y="734814"/>
            <a:ext cx="2882454" cy="110668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t>Virtual Labs</a:t>
            </a:r>
          </a:p>
        </p:txBody>
      </p:sp>
      <p:sp>
        <p:nvSpPr>
          <p:cNvPr id="141" name="Lab Bench:…"/>
          <p:cNvSpPr/>
          <p:nvPr/>
        </p:nvSpPr>
        <p:spPr>
          <a:xfrm>
            <a:off x="870272" y="2275333"/>
            <a:ext cx="5118597" cy="281250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2EBDB"/>
                </a:solidFill>
              </a:defRPr>
            </a:pPr>
            <a:r>
              <a:t>Lab Bench: </a:t>
            </a:r>
          </a:p>
          <a:p>
            <a:pPr algn="l">
              <a:defRPr sz="3200">
                <a:solidFill>
                  <a:srgbClr val="F2EBDB"/>
                </a:solidFill>
              </a:defRPr>
            </a:pPr>
            <a:endParaRPr/>
          </a:p>
          <a:p>
            <a:pPr>
              <a:defRPr sz="3200">
                <a:solidFill>
                  <a:srgbClr val="F2EBDB"/>
                </a:solidFill>
              </a:defRPr>
            </a:pPr>
            <a:r>
              <a:rPr u="sng">
                <a:hlinkClick r:id="rId4"/>
              </a:rPr>
              <a:t>http://www.phschool.com/science/biology_place/labbench/index.html</a:t>
            </a:r>
          </a:p>
          <a:p>
            <a:pPr algn="l">
              <a:defRPr sz="3200">
                <a:solidFill>
                  <a:srgbClr val="F2EBDB"/>
                </a:solidFill>
              </a:defRPr>
            </a:pPr>
            <a:endParaRPr u="sng">
              <a:hlinkClick r:id="rId4"/>
            </a:endParaRPr>
          </a:p>
        </p:txBody>
      </p:sp>
      <p:pic>
        <p:nvPicPr>
          <p:cNvPr id="142" name="Screen Shot 2020-03-17 at 3.32.19 PM.png" descr="Screen Shot 2020-03-17 at 3.32.19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17965" y="2250624"/>
            <a:ext cx="4436270" cy="69541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Virtual Labs"/>
          <p:cNvSpPr/>
          <p:nvPr/>
        </p:nvSpPr>
        <p:spPr>
          <a:xfrm>
            <a:off x="5061173" y="734814"/>
            <a:ext cx="2882454" cy="110668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t>Virtual Labs</a:t>
            </a:r>
          </a:p>
        </p:txBody>
      </p:sp>
      <p:sp>
        <p:nvSpPr>
          <p:cNvPr id="145" name="Classzone:…"/>
          <p:cNvSpPr/>
          <p:nvPr/>
        </p:nvSpPr>
        <p:spPr>
          <a:xfrm>
            <a:off x="584274" y="2630933"/>
            <a:ext cx="5107385" cy="3495577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2EBDB"/>
                </a:solidFill>
              </a:defRPr>
            </a:pPr>
            <a:r>
              <a:t>Classzone:</a:t>
            </a:r>
          </a:p>
          <a:p>
            <a:pPr>
              <a:defRPr sz="3200">
                <a:solidFill>
                  <a:srgbClr val="F2EBDB"/>
                </a:solidFill>
              </a:defRPr>
            </a:pPr>
            <a:endParaRPr/>
          </a:p>
          <a:p>
            <a:pPr>
              <a:defRPr sz="3200">
                <a:solidFill>
                  <a:srgbClr val="F2EBDB"/>
                </a:solidFill>
              </a:defRPr>
            </a:pPr>
            <a:r>
              <a:rPr u="sng">
                <a:hlinkClick r:id="rId4"/>
              </a:rPr>
              <a:t>http://www.classzone.com/cz/books/bio_07/resources/htmls/virtual_labs/virtualLabs.html</a:t>
            </a:r>
            <a:r>
              <a:t> </a:t>
            </a:r>
          </a:p>
          <a:p>
            <a:pPr>
              <a:defRPr sz="3200">
                <a:solidFill>
                  <a:srgbClr val="F2EBDB"/>
                </a:solidFill>
              </a:defRPr>
            </a:pPr>
            <a:endParaRPr/>
          </a:p>
          <a:p>
            <a:pPr algn="l" defTabSz="457200">
              <a:lnSpc>
                <a:spcPts val="2800"/>
              </a:lnSpc>
              <a:defRPr sz="1200" u="sng">
                <a:solidFill>
                  <a:srgbClr val="0000EE"/>
                </a:solidFill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algn="l">
              <a:defRPr sz="3200">
                <a:solidFill>
                  <a:srgbClr val="F2EBDB"/>
                </a:solidFill>
              </a:defRPr>
            </a:pPr>
            <a:endParaRPr/>
          </a:p>
          <a:p>
            <a:pPr algn="l">
              <a:defRPr sz="3200">
                <a:solidFill>
                  <a:srgbClr val="F2EBDB"/>
                </a:solidFill>
              </a:defRPr>
            </a:pPr>
            <a:endParaRPr/>
          </a:p>
          <a:p>
            <a:pPr algn="l">
              <a:defRPr sz="3200">
                <a:solidFill>
                  <a:srgbClr val="F2EBDB"/>
                </a:solidFill>
              </a:defRPr>
            </a:pPr>
            <a:endParaRPr/>
          </a:p>
          <a:p>
            <a:pPr algn="l">
              <a:defRPr sz="3200">
                <a:solidFill>
                  <a:srgbClr val="F2EBDB"/>
                </a:solidFill>
              </a:defRPr>
            </a:pPr>
            <a:endParaRPr/>
          </a:p>
        </p:txBody>
      </p:sp>
      <p:pic>
        <p:nvPicPr>
          <p:cNvPr id="146" name="Screen Shot 2020-03-17 at 3.32.26 PM.png" descr="Screen Shot 2020-03-17 at 3.32.26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13239" y="2613769"/>
            <a:ext cx="6705601" cy="5283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542</Words>
  <Application>Microsoft Office PowerPoint</Application>
  <PresentationFormat>Custom</PresentationFormat>
  <Paragraphs>108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Baskerville</vt:lpstr>
      <vt:lpstr>Helvetica Neue</vt:lpstr>
      <vt:lpstr>Times</vt:lpstr>
      <vt:lpstr>Times New Roman</vt:lpstr>
      <vt:lpstr>LeatherBook</vt:lpstr>
      <vt:lpstr>E-Learning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</dc:title>
  <dc:creator>Maureen McGrail</dc:creator>
  <cp:lastModifiedBy>Maureen McGrail</cp:lastModifiedBy>
  <cp:revision>1</cp:revision>
  <dcterms:modified xsi:type="dcterms:W3CDTF">2020-03-20T19:55:37Z</dcterms:modified>
</cp:coreProperties>
</file>